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9" r:id="rId3"/>
    <p:sldId id="257" r:id="rId4"/>
    <p:sldId id="281" r:id="rId5"/>
    <p:sldId id="258" r:id="rId6"/>
    <p:sldId id="290" r:id="rId7"/>
    <p:sldId id="260" r:id="rId8"/>
    <p:sldId id="278" r:id="rId9"/>
    <p:sldId id="259" r:id="rId10"/>
    <p:sldId id="261" r:id="rId11"/>
    <p:sldId id="262" r:id="rId12"/>
    <p:sldId id="263" r:id="rId13"/>
    <p:sldId id="275" r:id="rId14"/>
    <p:sldId id="264" r:id="rId15"/>
    <p:sldId id="282" r:id="rId16"/>
    <p:sldId id="265" r:id="rId17"/>
    <p:sldId id="273" r:id="rId18"/>
    <p:sldId id="272" r:id="rId19"/>
    <p:sldId id="266" r:id="rId20"/>
    <p:sldId id="287" r:id="rId21"/>
    <p:sldId id="285" r:id="rId22"/>
    <p:sldId id="286" r:id="rId23"/>
    <p:sldId id="274" r:id="rId24"/>
    <p:sldId id="267" r:id="rId25"/>
    <p:sldId id="270" r:id="rId26"/>
    <p:sldId id="288" r:id="rId27"/>
    <p:sldId id="289" r:id="rId28"/>
    <p:sldId id="268" r:id="rId29"/>
    <p:sldId id="284" r:id="rId30"/>
    <p:sldId id="277" r:id="rId31"/>
    <p:sldId id="27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28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3415A-5E5E-D54E-989B-E77A51F1649D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AD290-3A31-D74E-A7A2-DF6828B76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AD290-3A31-D74E-A7A2-DF6828B76C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8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coethics@coj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ecoethics@coj.ne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42377"/>
            <a:ext cx="7342188" cy="4421080"/>
          </a:xfrm>
        </p:spPr>
        <p:txBody>
          <a:bodyPr anchor="ctr"/>
          <a:lstStyle/>
          <a:p>
            <a:r>
              <a:rPr lang="en-US" sz="4400" dirty="0" smtClean="0"/>
              <a:t>TRAINING</a:t>
            </a:r>
            <a:br>
              <a:rPr lang="en-US" sz="4400" dirty="0" smtClean="0"/>
            </a:br>
            <a:r>
              <a:rPr lang="en-US" sz="4400" dirty="0" smtClean="0"/>
              <a:t>Government in the Sunshine</a:t>
            </a:r>
            <a:br>
              <a:rPr lang="en-US" sz="4400" dirty="0" smtClean="0"/>
            </a:br>
            <a:r>
              <a:rPr lang="en-US" sz="4400" dirty="0" smtClean="0"/>
              <a:t>&amp;</a:t>
            </a:r>
            <a:br>
              <a:rPr lang="en-US" sz="4400" dirty="0" smtClean="0"/>
            </a:br>
            <a:r>
              <a:rPr lang="en-US" sz="4400" dirty="0" smtClean="0"/>
              <a:t>Public Records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000" dirty="0" smtClean="0"/>
              <a:t>Carla Miller, Director</a:t>
            </a:r>
            <a:br>
              <a:rPr lang="en-US" sz="2000" dirty="0" smtClean="0"/>
            </a:br>
            <a:r>
              <a:rPr lang="en-US" sz="2000" dirty="0" smtClean="0"/>
              <a:t>Office of Ethics, Compliance and Oversight</a:t>
            </a:r>
            <a:br>
              <a:rPr lang="en-US" sz="2000" dirty="0" smtClean="0"/>
            </a:br>
            <a:r>
              <a:rPr lang="en-US" sz="2000" dirty="0" smtClean="0">
                <a:hlinkClick r:id="rId2"/>
              </a:rPr>
              <a:t>ecoethics@coj.net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52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639" y="2133601"/>
            <a:ext cx="7345363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Papyrus"/>
                <a:cs typeface="Papyrus"/>
              </a:rPr>
              <a:t>Did you know that…</a:t>
            </a:r>
          </a:p>
          <a:p>
            <a:pPr marL="350838" lvl="1" indent="0" algn="just">
              <a:buNone/>
            </a:pPr>
            <a:r>
              <a:rPr lang="en-US" b="1" dirty="0" smtClean="0">
                <a:cs typeface="Papyrus"/>
              </a:rPr>
              <a:t>The </a:t>
            </a:r>
            <a:r>
              <a:rPr lang="en-US" b="1" dirty="0">
                <a:cs typeface="Papyrus"/>
              </a:rPr>
              <a:t>law applies </a:t>
            </a:r>
            <a:r>
              <a:rPr lang="en-US" dirty="0" smtClean="0">
                <a:cs typeface="Papyrus"/>
              </a:rPr>
              <a:t>to</a:t>
            </a:r>
            <a:r>
              <a:rPr lang="en-US" b="1" dirty="0" smtClean="0">
                <a:cs typeface="Papyrus"/>
              </a:rPr>
              <a:t> </a:t>
            </a:r>
            <a:r>
              <a:rPr lang="en-US" dirty="0" smtClean="0">
                <a:cs typeface="Papyrus"/>
              </a:rPr>
              <a:t>communications with citizens, city officials, and others involving public business, even if it is on your </a:t>
            </a:r>
            <a:r>
              <a:rPr lang="en-US" b="1" dirty="0" smtClean="0">
                <a:cs typeface="Papyrus"/>
              </a:rPr>
              <a:t>private</a:t>
            </a:r>
            <a:r>
              <a:rPr lang="en-US" dirty="0" smtClean="0">
                <a:cs typeface="Papyrus"/>
              </a:rPr>
              <a:t> computer, laptop or </a:t>
            </a:r>
            <a:r>
              <a:rPr lang="en-US" dirty="0" smtClean="0">
                <a:solidFill>
                  <a:srgbClr val="FF0000"/>
                </a:solidFill>
                <a:cs typeface="Papyrus"/>
              </a:rPr>
              <a:t>phone. It doesn’t matter who pays for the device.</a:t>
            </a:r>
          </a:p>
          <a:p>
            <a:pPr marL="350838" lvl="1" indent="0" algn="just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apyrus"/>
              </a:rPr>
              <a:t>(example: email sent from an old friend to your </a:t>
            </a:r>
            <a:r>
              <a:rPr lang="en-US" dirty="0" smtClean="0">
                <a:solidFill>
                  <a:srgbClr val="FF0000"/>
                </a:solidFill>
                <a:cs typeface="Papyrus"/>
              </a:rPr>
              <a:t>personal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apyrus"/>
              </a:rPr>
              <a:t> email address on your </a:t>
            </a:r>
            <a:r>
              <a:rPr lang="en-US" dirty="0" smtClean="0">
                <a:solidFill>
                  <a:srgbClr val="FF0000"/>
                </a:solidFill>
                <a:cs typeface="Papyrus"/>
              </a:rPr>
              <a:t>home computer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apyrus"/>
              </a:rPr>
              <a:t>, but, it discusses city business—this is a public record)</a:t>
            </a:r>
          </a:p>
          <a:p>
            <a:pPr lvl="1"/>
            <a:endParaRPr lang="en-US" dirty="0">
              <a:cs typeface="Papyru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250" y="1801705"/>
            <a:ext cx="1297342" cy="85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3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 smtClean="0">
                <a:latin typeface="Papyrus"/>
                <a:cs typeface="Papyrus"/>
              </a:rPr>
              <a:t>Did you know that…</a:t>
            </a:r>
          </a:p>
          <a:p>
            <a:r>
              <a:rPr lang="en-US" b="1" dirty="0" smtClean="0">
                <a:cs typeface="Papyrus"/>
              </a:rPr>
              <a:t>Public records don’t include:</a:t>
            </a:r>
          </a:p>
          <a:p>
            <a:pPr marL="350838" lvl="1" indent="0">
              <a:buNone/>
            </a:pPr>
            <a:r>
              <a:rPr lang="en-US" dirty="0" smtClean="0">
                <a:cs typeface="Papyrus"/>
              </a:rPr>
              <a:t>--Personal notes used to prepare other documents; or notes given to your assistant to type up</a:t>
            </a:r>
          </a:p>
          <a:p>
            <a:pPr marL="350838" lvl="1" indent="0">
              <a:buNone/>
            </a:pPr>
            <a:r>
              <a:rPr lang="en-US" dirty="0" smtClean="0">
                <a:cs typeface="Papyrus"/>
              </a:rPr>
              <a:t>--Strictly personal email</a:t>
            </a:r>
          </a:p>
          <a:p>
            <a:pPr marL="579438" lvl="2" indent="0">
              <a:buNone/>
            </a:pPr>
            <a:r>
              <a:rPr lang="en-US" sz="1800" dirty="0" smtClean="0">
                <a:cs typeface="Papyrus"/>
              </a:rPr>
              <a:t>Making comments about legislation or public business in an email to a friend makes parts of the email a public record. It is best to have all communications on public business go through your </a:t>
            </a:r>
            <a:r>
              <a:rPr lang="en-US" sz="1800" dirty="0" err="1" smtClean="0">
                <a:cs typeface="Papyrus"/>
              </a:rPr>
              <a:t>coj</a:t>
            </a:r>
            <a:r>
              <a:rPr lang="en-US" sz="1800" dirty="0" smtClean="0">
                <a:cs typeface="Papyrus"/>
              </a:rPr>
              <a:t> email address.  This ensures that the public records will be backed up.</a:t>
            </a:r>
            <a:endParaRPr lang="en-US" dirty="0" smtClean="0">
              <a:cs typeface="Papyrus"/>
            </a:endParaRPr>
          </a:p>
          <a:p>
            <a:r>
              <a:rPr lang="en-US" b="1" dirty="0" smtClean="0">
                <a:cs typeface="Papyrus"/>
              </a:rPr>
              <a:t>Public records can only be destroyed per a specific process under state law</a:t>
            </a:r>
            <a:endParaRPr lang="en-US" b="1" dirty="0"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4861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Papyrus"/>
                <a:cs typeface="Papyrus"/>
              </a:rPr>
              <a:t>For both the Sunshine &amp; the Public Records laws</a:t>
            </a:r>
            <a:r>
              <a:rPr lang="en-US" sz="4000" b="1" dirty="0" smtClean="0">
                <a:latin typeface="Papyrus"/>
                <a:cs typeface="Papyrus"/>
              </a:rPr>
              <a:t>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0" y="1693514"/>
            <a:ext cx="8612988" cy="467176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cs typeface="Papyrus"/>
              </a:rPr>
              <a:t>The State Attorney or a Grand Jury can get involved, especially with:</a:t>
            </a:r>
          </a:p>
          <a:p>
            <a:pPr lvl="1"/>
            <a:r>
              <a:rPr lang="en-US" dirty="0" smtClean="0">
                <a:cs typeface="Papyrus"/>
              </a:rPr>
              <a:t>Obvious violations of the law</a:t>
            </a:r>
          </a:p>
          <a:p>
            <a:pPr lvl="1"/>
            <a:r>
              <a:rPr lang="en-US" dirty="0" smtClean="0">
                <a:cs typeface="Papyrus"/>
              </a:rPr>
              <a:t>High profile situations</a:t>
            </a:r>
          </a:p>
          <a:p>
            <a:r>
              <a:rPr lang="en-US" b="1" dirty="0" smtClean="0">
                <a:cs typeface="Papyrus"/>
              </a:rPr>
              <a:t>Private parties (example: Times Union) will sue, especially when it involves:</a:t>
            </a:r>
          </a:p>
          <a:p>
            <a:pPr lvl="1"/>
            <a:r>
              <a:rPr lang="en-US" dirty="0" smtClean="0">
                <a:cs typeface="Papyrus"/>
              </a:rPr>
              <a:t>big contracts; annual budget</a:t>
            </a:r>
          </a:p>
          <a:p>
            <a:pPr lvl="1"/>
            <a:r>
              <a:rPr lang="en-US" dirty="0">
                <a:cs typeface="Papyrus"/>
              </a:rPr>
              <a:t>a</a:t>
            </a:r>
            <a:r>
              <a:rPr lang="en-US" dirty="0" smtClean="0">
                <a:cs typeface="Papyrus"/>
              </a:rPr>
              <a:t> citizen’s property rights</a:t>
            </a:r>
          </a:p>
          <a:p>
            <a:pPr lvl="1"/>
            <a:r>
              <a:rPr lang="en-US" dirty="0" smtClean="0">
                <a:cs typeface="Papyrus"/>
              </a:rPr>
              <a:t>a person’s job</a:t>
            </a:r>
          </a:p>
          <a:p>
            <a:r>
              <a:rPr lang="en-US" b="1" dirty="0" smtClean="0">
                <a:cs typeface="Papyrus"/>
              </a:rPr>
              <a:t>Judges decide if you were reasonable in what you did</a:t>
            </a:r>
          </a:p>
          <a:p>
            <a:r>
              <a:rPr lang="en-US" b="1" dirty="0" smtClean="0">
                <a:cs typeface="Papyrus"/>
              </a:rPr>
              <a:t>There are possible criminal, civil, and political penalties</a:t>
            </a:r>
          </a:p>
          <a:p>
            <a:pPr lvl="1"/>
            <a:r>
              <a:rPr lang="en-US" dirty="0">
                <a:cs typeface="Papyrus"/>
              </a:rPr>
              <a:t>j</a:t>
            </a:r>
            <a:r>
              <a:rPr lang="en-US" dirty="0" smtClean="0">
                <a:cs typeface="Papyrus"/>
              </a:rPr>
              <a:t>ail time (1 year in jail for a knowing violation)</a:t>
            </a:r>
          </a:p>
          <a:p>
            <a:pPr lvl="1"/>
            <a:r>
              <a:rPr lang="en-US" dirty="0" smtClean="0">
                <a:cs typeface="Papyrus"/>
              </a:rPr>
              <a:t>fines and/or attorney’s fees ($500 for an unintentional violation)</a:t>
            </a:r>
          </a:p>
          <a:p>
            <a:pPr lvl="1"/>
            <a:r>
              <a:rPr lang="en-US" dirty="0">
                <a:cs typeface="Papyrus"/>
              </a:rPr>
              <a:t>b</a:t>
            </a:r>
            <a:r>
              <a:rPr lang="en-US" dirty="0" smtClean="0">
                <a:cs typeface="Papyrus"/>
              </a:rPr>
              <a:t>eing subpoenaed to give a statement</a:t>
            </a:r>
          </a:p>
          <a:p>
            <a:pPr lvl="1"/>
            <a:r>
              <a:rPr lang="en-US" dirty="0" smtClean="0">
                <a:cs typeface="Papyrus"/>
              </a:rPr>
              <a:t>public charges or a trial</a:t>
            </a:r>
          </a:p>
          <a:p>
            <a:endParaRPr lang="en-US" b="1" dirty="0" smtClean="0"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41915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8641" y="2129302"/>
            <a:ext cx="64789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Your willingness to learn and abide by the Sunshine &amp; Public Records laws demonstrates your respect for the constitutional rights of the citizens of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Jacksonville and their desire to know about their government. 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It’s not always easy,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and we know you all work hard to comply with Florida’s laws on this.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Topics: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947" y="1820840"/>
            <a:ext cx="7345363" cy="1589209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sz="4000" dirty="0"/>
              <a:t>Text </a:t>
            </a:r>
            <a:r>
              <a:rPr lang="en-US" sz="4000" dirty="0" smtClean="0"/>
              <a:t>messages and Facebook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900112" y="4589384"/>
            <a:ext cx="7345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section is intended to be a specific review of the law regarding text messages and social media.  You all know how fast technology develops; as it does, we have to keep up with what the requirements are under the Sunshine law. This is certainly a challenge, as all tech issues seem to be.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28" y="2615445"/>
            <a:ext cx="1725755" cy="169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3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Texting</a:t>
            </a:r>
            <a:br>
              <a:rPr lang="en-US" dirty="0" smtClean="0"/>
            </a:br>
            <a:r>
              <a:rPr lang="en-US" sz="2200" dirty="0" smtClean="0"/>
              <a:t>(a cartoon from the Sun-Sentinel)</a:t>
            </a:r>
            <a:endParaRPr lang="en-US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319" y="2133601"/>
            <a:ext cx="47625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4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82" y="1826421"/>
            <a:ext cx="8319862" cy="45375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Papyrus"/>
                <a:cs typeface="Papyrus"/>
              </a:rPr>
              <a:t>Florida law says…</a:t>
            </a:r>
          </a:p>
          <a:p>
            <a:pPr marL="457200" indent="0">
              <a:buNone/>
            </a:pPr>
            <a:r>
              <a:rPr lang="en-US" sz="3000" b="1" dirty="0"/>
              <a:t>“Public records” means all documents, papers, letters, maps, books, tapes, photographs, films, sound recordings, data processing software, or other material, </a:t>
            </a:r>
            <a:r>
              <a:rPr lang="en-US" sz="3000" b="1" u="sng" dirty="0"/>
              <a:t>regardless of the physical form</a:t>
            </a:r>
            <a:r>
              <a:rPr lang="en-US" sz="3000" b="1" dirty="0"/>
              <a:t>, characteristics, or means of transmission, made or received pursuant to law or ordinance or in </a:t>
            </a:r>
            <a:r>
              <a:rPr lang="en-US" sz="3000" b="1" u="sng" dirty="0"/>
              <a:t>connection with the transaction of official business</a:t>
            </a:r>
            <a:r>
              <a:rPr lang="en-US" sz="3000" b="1" dirty="0"/>
              <a:t> by any agency.</a:t>
            </a:r>
            <a:br>
              <a:rPr lang="en-US" sz="3000" b="1" dirty="0"/>
            </a:br>
            <a:r>
              <a:rPr lang="en-US" sz="1300" b="1" dirty="0" smtClean="0">
                <a:solidFill>
                  <a:schemeClr val="bg1"/>
                </a:solidFill>
              </a:rPr>
              <a:t>o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457200" indent="0">
              <a:buNone/>
            </a:pPr>
            <a:r>
              <a:rPr lang="en-US" sz="1900" dirty="0" smtClean="0"/>
              <a:t>Fla</a:t>
            </a:r>
            <a:r>
              <a:rPr lang="en-US" sz="1900" dirty="0"/>
              <a:t>. Stat</a:t>
            </a:r>
            <a:r>
              <a:rPr lang="en-US" sz="1900" dirty="0" smtClean="0"/>
              <a:t>. </a:t>
            </a:r>
            <a:r>
              <a:rPr lang="en-US" sz="1900" dirty="0"/>
              <a:t>§ </a:t>
            </a:r>
            <a:r>
              <a:rPr lang="en-US" sz="1900" dirty="0" smtClean="0"/>
              <a:t>119.011</a:t>
            </a:r>
            <a:endParaRPr lang="en-US" sz="19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991" y="268779"/>
            <a:ext cx="1928489" cy="131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4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11" y="1854960"/>
            <a:ext cx="8348403" cy="4423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Papyrus"/>
                <a:cs typeface="Papyrus"/>
              </a:rPr>
              <a:t>The Supreme Court of Florida says…</a:t>
            </a:r>
          </a:p>
          <a:p>
            <a:pPr marL="457200" indent="0">
              <a:buNone/>
            </a:pPr>
            <a:r>
              <a:rPr lang="en-US" sz="2800" b="1" dirty="0"/>
              <a:t>we hold that a public record, for purposes of section 119.011(1), is any material prepared in connection with official agency business which is intended to perpetuate, </a:t>
            </a:r>
            <a:r>
              <a:rPr lang="en-US" sz="2800" b="1" u="sng" dirty="0"/>
              <a:t>communicate</a:t>
            </a:r>
            <a:r>
              <a:rPr lang="en-US" sz="2800" b="1" dirty="0"/>
              <a:t>, or formalize knowledge of some type.</a:t>
            </a:r>
            <a:br>
              <a:rPr lang="en-US" sz="2800" b="1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1800" u="sng" dirty="0" err="1"/>
              <a:t>Shevin</a:t>
            </a:r>
            <a:r>
              <a:rPr lang="en-US" sz="1800" u="sng" dirty="0"/>
              <a:t> v. Byron, </a:t>
            </a:r>
            <a:r>
              <a:rPr lang="en-US" sz="1800" u="sng" dirty="0" err="1"/>
              <a:t>Harless</a:t>
            </a:r>
            <a:r>
              <a:rPr lang="en-US" sz="1800" u="sng" dirty="0"/>
              <a:t>, Schaffer, Reid &amp; Associates, Inc.</a:t>
            </a:r>
            <a:r>
              <a:rPr lang="en-US" sz="1800" dirty="0"/>
              <a:t>, 379 So. 2d 633, 640 (Fla. 1980)</a:t>
            </a:r>
          </a:p>
          <a:p>
            <a:pPr marL="457200" indent="0">
              <a:buNone/>
            </a:pPr>
            <a:endParaRPr lang="en-US" sz="2800" b="1" dirty="0">
              <a:cs typeface="Papyru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755" y="244158"/>
            <a:ext cx="1966682" cy="13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8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40" y="1783615"/>
            <a:ext cx="8405488" cy="449471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Papyrus"/>
                <a:cs typeface="Papyrus"/>
              </a:rPr>
              <a:t>The Attorney General says…</a:t>
            </a:r>
          </a:p>
          <a:p>
            <a:pPr marL="0" indent="0">
              <a:buNone/>
            </a:pPr>
            <a:endParaRPr lang="en-US" sz="2800" b="1" dirty="0">
              <a:latin typeface="Papyrus"/>
              <a:cs typeface="Papyrus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sto MT" pitchFamily="18" charset="0"/>
                <a:cs typeface="Papyrus"/>
              </a:rPr>
              <a:t>“The same rules that apply to emails should be considered for electronic communications including Blackberry PINS, SMS (text messaging)..and instant messaging.”</a:t>
            </a:r>
          </a:p>
          <a:p>
            <a:pPr marL="0" indent="0">
              <a:buNone/>
            </a:pPr>
            <a:r>
              <a:rPr lang="en-US" sz="2800" b="1" dirty="0" smtClean="0">
                <a:latin typeface="Calisto MT" pitchFamily="18" charset="0"/>
                <a:cs typeface="Papyrus"/>
              </a:rPr>
              <a:t>It all depends on the </a:t>
            </a:r>
            <a:r>
              <a:rPr lang="en-US" sz="2800" b="1" dirty="0" smtClean="0">
                <a:solidFill>
                  <a:srgbClr val="FF0000"/>
                </a:solidFill>
                <a:latin typeface="Calisto MT" pitchFamily="18" charset="0"/>
                <a:cs typeface="Papyrus"/>
              </a:rPr>
              <a:t>CONTENT</a:t>
            </a:r>
            <a:r>
              <a:rPr lang="en-US" sz="2800" b="1" dirty="0" smtClean="0">
                <a:latin typeface="Calisto MT" pitchFamily="18" charset="0"/>
                <a:cs typeface="Papyrus"/>
              </a:rPr>
              <a:t> of the message.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82" y="393383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Papyrus"/>
                <a:cs typeface="Papyrus"/>
              </a:rPr>
              <a:t>In plain English, that means…</a:t>
            </a:r>
          </a:p>
          <a:p>
            <a:pPr marL="341313" indent="0">
              <a:buNone/>
            </a:pPr>
            <a:r>
              <a:rPr lang="en-US" sz="2800" b="1" dirty="0" smtClean="0">
                <a:cs typeface="Papyrus"/>
              </a:rPr>
              <a:t>Regardless of what form it comes in</a:t>
            </a:r>
            <a:r>
              <a:rPr lang="en-US" b="1" dirty="0" smtClean="0">
                <a:cs typeface="Papyrus"/>
              </a:rPr>
              <a:t>,</a:t>
            </a:r>
            <a:br>
              <a:rPr lang="en-US" b="1" dirty="0" smtClean="0">
                <a:cs typeface="Papyrus"/>
              </a:rPr>
            </a:br>
            <a:r>
              <a:rPr lang="en-US" dirty="0" smtClean="0">
                <a:cs typeface="Papyrus"/>
              </a:rPr>
              <a:t>cave drawing, smoke signal, carrier pigeon, telegram, handwritten/typed letter, email, text message, YouTube video, </a:t>
            </a:r>
            <a:r>
              <a:rPr lang="en-US" dirty="0">
                <a:cs typeface="Papyrus"/>
              </a:rPr>
              <a:t>F</a:t>
            </a:r>
            <a:r>
              <a:rPr lang="en-US" dirty="0" smtClean="0">
                <a:cs typeface="Papyrus"/>
              </a:rPr>
              <a:t>acebook wall post, etc.,</a:t>
            </a:r>
            <a:br>
              <a:rPr lang="en-US" dirty="0" smtClean="0">
                <a:cs typeface="Papyrus"/>
              </a:rPr>
            </a:br>
            <a:r>
              <a:rPr lang="en-US" sz="2800" b="1" dirty="0" smtClean="0">
                <a:cs typeface="Papyrus"/>
              </a:rPr>
              <a:t>if it concerns public business, it is a public record</a:t>
            </a:r>
            <a:r>
              <a:rPr lang="en-US" b="1" dirty="0" smtClean="0">
                <a:cs typeface="Papyrus"/>
              </a:rPr>
              <a:t> </a:t>
            </a:r>
          </a:p>
          <a:p>
            <a:pPr marL="341313" indent="0">
              <a:buNone/>
            </a:pPr>
            <a:r>
              <a:rPr lang="en-US" b="1" dirty="0" smtClean="0">
                <a:cs typeface="Papyrus"/>
              </a:rPr>
              <a:t>What matters is the content--</a:t>
            </a:r>
            <a:r>
              <a:rPr lang="en-US" b="1" u="sng" dirty="0" smtClean="0">
                <a:cs typeface="Papyrus"/>
              </a:rPr>
              <a:t>what is discussed </a:t>
            </a:r>
            <a:r>
              <a:rPr lang="en-US" b="1" dirty="0" smtClean="0">
                <a:cs typeface="Papyrus"/>
              </a:rPr>
              <a:t>in the communication, </a:t>
            </a:r>
            <a:r>
              <a:rPr lang="en-US" b="1" u="sng" dirty="0" smtClean="0">
                <a:cs typeface="Papyrus"/>
              </a:rPr>
              <a:t>not the form it comes in</a:t>
            </a:r>
            <a:r>
              <a:rPr lang="en-US" b="1" dirty="0" smtClean="0">
                <a:cs typeface="Papyrus"/>
              </a:rPr>
              <a:t>.</a:t>
            </a:r>
            <a:endParaRPr lang="en-US" b="1" dirty="0">
              <a:cs typeface="Papyru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728" y="244159"/>
            <a:ext cx="1486004" cy="208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3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 to do: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233361"/>
            <a:ext cx="7345363" cy="3931920"/>
          </a:xfrm>
        </p:spPr>
        <p:txBody>
          <a:bodyPr>
            <a:normAutofit/>
          </a:bodyPr>
          <a:lstStyle/>
          <a:p>
            <a:r>
              <a:rPr lang="en-US" dirty="0" smtClean="0"/>
              <a:t>Read this training module (PowerPoint) on your own time; if you have any questions, call the Ethics Director, Carla Miller (630-1476) or your city contact person. You can also email your questions to Carla at </a:t>
            </a:r>
            <a:r>
              <a:rPr lang="en-US" dirty="0" smtClean="0">
                <a:hlinkClick r:id="rId2"/>
              </a:rPr>
              <a:t>ecoethics@coj.net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Print out the last page of this PowerPoint (attestation that you did the training); sign and give to your city contact person.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08" y="1128806"/>
            <a:ext cx="1628636" cy="108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3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00113" y="434658"/>
            <a:ext cx="7345362" cy="133985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Which of these text messages are public records?  A test!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98856" y="4189947"/>
            <a:ext cx="779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Papyrus"/>
              </a:rPr>
              <a:t>“Hi, vote no on </a:t>
            </a:r>
            <a:r>
              <a:rPr lang="en-US" dirty="0" smtClean="0">
                <a:cs typeface="Papyrus"/>
              </a:rPr>
              <a:t>the Resolution;  </a:t>
            </a:r>
            <a:r>
              <a:rPr lang="en-US" dirty="0">
                <a:cs typeface="Papyrus"/>
              </a:rPr>
              <a:t>you know how we feel about these things. See you this </a:t>
            </a:r>
            <a:r>
              <a:rPr lang="en-US" dirty="0" smtClean="0">
                <a:cs typeface="Papyrus"/>
              </a:rPr>
              <a:t>weekend, bring your husband; how is his job search coming?”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8856" y="2056919"/>
            <a:ext cx="7791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Papyrus"/>
              </a:rPr>
              <a:t>“</a:t>
            </a:r>
            <a:r>
              <a:rPr lang="en-US" dirty="0"/>
              <a:t>Meet u in 5 minutes—let’s get lunch; I’m </a:t>
            </a:r>
            <a:r>
              <a:rPr lang="en-US" dirty="0" smtClean="0"/>
              <a:t>starving.”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8856" y="2924634"/>
            <a:ext cx="7791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Papyrus"/>
              </a:rPr>
              <a:t>“</a:t>
            </a:r>
            <a:r>
              <a:rPr lang="en-US" dirty="0"/>
              <a:t>Honey, I am on my way home; should I pick up some ice cream</a:t>
            </a:r>
            <a:r>
              <a:rPr lang="en-US" dirty="0" smtClean="0"/>
              <a:t>?”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8856" y="4997358"/>
            <a:ext cx="779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“Yeah, a waiver would be required to receive a liquor license for their business if the location is within 1500 ft. of a church or school.” From Planning Dept.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856" y="3585451"/>
            <a:ext cx="7791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Papyrus"/>
              </a:rPr>
              <a:t>“</a:t>
            </a:r>
            <a:r>
              <a:rPr lang="en-US" dirty="0" smtClean="0"/>
              <a:t>Since there’s no Board meetings next Tuesday, want to go fishing?” </a:t>
            </a:r>
            <a:endParaRPr lang="en-US" dirty="0"/>
          </a:p>
        </p:txBody>
      </p:sp>
      <p:sp>
        <p:nvSpPr>
          <p:cNvPr id="11" name="10-Point Star 10"/>
          <p:cNvSpPr/>
          <p:nvPr/>
        </p:nvSpPr>
        <p:spPr>
          <a:xfrm>
            <a:off x="586156" y="2073878"/>
            <a:ext cx="313957" cy="356226"/>
          </a:xfrm>
          <a:prstGeom prst="star10">
            <a:avLst/>
          </a:prstGeom>
          <a:solidFill>
            <a:srgbClr val="0000FF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-Point Star 11"/>
          <p:cNvSpPr/>
          <p:nvPr/>
        </p:nvSpPr>
        <p:spPr>
          <a:xfrm>
            <a:off x="586156" y="2924634"/>
            <a:ext cx="313957" cy="356226"/>
          </a:xfrm>
          <a:prstGeom prst="star10">
            <a:avLst/>
          </a:prstGeom>
          <a:solidFill>
            <a:srgbClr val="0000FF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0-Point Star 12"/>
          <p:cNvSpPr/>
          <p:nvPr/>
        </p:nvSpPr>
        <p:spPr>
          <a:xfrm>
            <a:off x="586156" y="3580943"/>
            <a:ext cx="313957" cy="356226"/>
          </a:xfrm>
          <a:prstGeom prst="star10">
            <a:avLst/>
          </a:prstGeom>
          <a:solidFill>
            <a:srgbClr val="0000FF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0-Point Star 13"/>
          <p:cNvSpPr/>
          <p:nvPr/>
        </p:nvSpPr>
        <p:spPr>
          <a:xfrm>
            <a:off x="564835" y="4387719"/>
            <a:ext cx="313957" cy="356226"/>
          </a:xfrm>
          <a:prstGeom prst="star10">
            <a:avLst/>
          </a:prstGeom>
          <a:solidFill>
            <a:srgbClr val="0000FF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0-Point Star 14"/>
          <p:cNvSpPr/>
          <p:nvPr/>
        </p:nvSpPr>
        <p:spPr>
          <a:xfrm>
            <a:off x="586156" y="5138189"/>
            <a:ext cx="313957" cy="356226"/>
          </a:xfrm>
          <a:prstGeom prst="star10">
            <a:avLst/>
          </a:prstGeom>
          <a:solidFill>
            <a:srgbClr val="0000FF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7614" y="2031071"/>
            <a:ext cx="31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64835" y="3570904"/>
            <a:ext cx="31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2323" y="2896096"/>
            <a:ext cx="31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0015" y="4374613"/>
            <a:ext cx="31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2323" y="5110814"/>
            <a:ext cx="31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01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Texts Messages that are not Public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4406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Papyrus" pitchFamily="66" charset="0"/>
              </a:rPr>
              <a:t>Example A</a:t>
            </a:r>
            <a:r>
              <a:rPr lang="en-US" dirty="0" smtClean="0">
                <a:latin typeface="Papyrus" pitchFamily="66" charset="0"/>
              </a:rPr>
              <a:t>:</a:t>
            </a:r>
          </a:p>
          <a:p>
            <a:pPr marL="403225" indent="0">
              <a:buNone/>
            </a:pPr>
            <a:r>
              <a:rPr lang="en-US" b="1" dirty="0" smtClean="0">
                <a:cs typeface="Papyrus"/>
              </a:rPr>
              <a:t>Text </a:t>
            </a:r>
            <a:r>
              <a:rPr lang="en-US" b="1" dirty="0">
                <a:cs typeface="Papyrus"/>
              </a:rPr>
              <a:t>message</a:t>
            </a:r>
            <a:r>
              <a:rPr lang="en-US" b="1" dirty="0" smtClean="0">
                <a:cs typeface="Papyrus"/>
              </a:rPr>
              <a:t>:</a:t>
            </a:r>
          </a:p>
          <a:p>
            <a:pPr marL="403225" indent="0">
              <a:buNone/>
            </a:pPr>
            <a:r>
              <a:rPr lang="en-US" b="1" dirty="0"/>
              <a:t>Meet u in 5 minutes—let’s get lunch; I’m starving. </a:t>
            </a:r>
            <a:endParaRPr lang="en-US" b="1" dirty="0">
              <a:cs typeface="Papyrus"/>
            </a:endParaRPr>
          </a:p>
          <a:p>
            <a:pPr marL="457200" indent="0" algn="just">
              <a:buNone/>
            </a:pPr>
            <a:r>
              <a:rPr lang="en-US" dirty="0" smtClean="0">
                <a:cs typeface="Papyrus"/>
              </a:rPr>
              <a:t>This is an example of a personal message. </a:t>
            </a:r>
            <a:r>
              <a:rPr lang="en-US" dirty="0">
                <a:cs typeface="Papyrus"/>
              </a:rPr>
              <a:t>It does not need to be </a:t>
            </a:r>
            <a:r>
              <a:rPr lang="en-US" dirty="0" smtClean="0">
                <a:cs typeface="Papyrus"/>
              </a:rPr>
              <a:t>retained. Also, for example, “be back in 15 minutes”; don’t forget your briefcase”.</a:t>
            </a:r>
            <a:endParaRPr lang="en-US" dirty="0"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3379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Texts Messages that are not Public Records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4596" y="2088273"/>
            <a:ext cx="7730674" cy="4158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5763" indent="-1655763">
              <a:buFont typeface="Arial" pitchFamily="34" charset="0"/>
              <a:buNone/>
            </a:pPr>
            <a:r>
              <a:rPr lang="en-US" sz="2800" b="1" dirty="0" smtClean="0">
                <a:latin typeface="Papyrus"/>
                <a:cs typeface="Papyrus"/>
              </a:rPr>
              <a:t>Example B:</a:t>
            </a:r>
          </a:p>
          <a:p>
            <a:pPr marL="403225" indent="0">
              <a:buFont typeface="Arial" pitchFamily="34" charset="0"/>
              <a:buNone/>
            </a:pPr>
            <a:r>
              <a:rPr lang="en-US" sz="2800" b="1" dirty="0" smtClean="0">
                <a:cs typeface="Papyrus"/>
              </a:rPr>
              <a:t>Text message:</a:t>
            </a:r>
          </a:p>
          <a:p>
            <a:pPr marL="463550" indent="0">
              <a:buFont typeface="Arial" pitchFamily="34" charset="0"/>
              <a:buNone/>
            </a:pPr>
            <a:r>
              <a:rPr lang="en-US" sz="2800" b="1" dirty="0" smtClean="0">
                <a:cs typeface="Papyrus"/>
              </a:rPr>
              <a:t>Honey, I’m on my way home.  Should I pick up some ice cream?</a:t>
            </a:r>
          </a:p>
          <a:p>
            <a:pPr marL="457200" indent="0" algn="just">
              <a:buFont typeface="Arial" pitchFamily="34" charset="0"/>
              <a:buNone/>
            </a:pPr>
            <a:r>
              <a:rPr lang="en-US" dirty="0" smtClean="0">
                <a:cs typeface="Papyrus"/>
              </a:rPr>
              <a:t>This is personal. It does not need to be kept.</a:t>
            </a:r>
            <a:endParaRPr lang="en-US" dirty="0"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7725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14596" y="2005182"/>
            <a:ext cx="7730674" cy="4158993"/>
          </a:xfrm>
        </p:spPr>
        <p:txBody>
          <a:bodyPr/>
          <a:lstStyle/>
          <a:p>
            <a:pPr marL="1655763" indent="-1655763">
              <a:buNone/>
            </a:pPr>
            <a:r>
              <a:rPr lang="en-US" sz="2800" b="1" dirty="0" smtClean="0">
                <a:latin typeface="Papyrus"/>
                <a:cs typeface="Papyrus"/>
              </a:rPr>
              <a:t>Example C:</a:t>
            </a:r>
          </a:p>
          <a:p>
            <a:pPr marL="1198563" indent="-741363">
              <a:buNone/>
            </a:pPr>
            <a:r>
              <a:rPr lang="en-US" sz="2800" b="1" dirty="0" smtClean="0">
                <a:cs typeface="Papyrus"/>
              </a:rPr>
              <a:t>	Text message between you and another member of your Board regarding your upcoming fishing trip.</a:t>
            </a:r>
          </a:p>
          <a:p>
            <a:pPr marL="457200" indent="0" algn="just">
              <a:buNone/>
            </a:pPr>
            <a:r>
              <a:rPr lang="en-US" dirty="0" smtClean="0">
                <a:cs typeface="Papyrus"/>
              </a:rPr>
              <a:t>This is personal. It does not need to be kept. On the other hand, a text like this should be retained: From lobbyist to Board Member: “Let’s have dinner tonight to discuss the contract.”</a:t>
            </a:r>
            <a:endParaRPr lang="en-US" dirty="0">
              <a:cs typeface="Papyru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Texts Messages that are not Public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27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Message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596" y="2005182"/>
            <a:ext cx="7730674" cy="4158993"/>
          </a:xfrm>
        </p:spPr>
        <p:txBody>
          <a:bodyPr>
            <a:normAutofit lnSpcReduction="10000"/>
          </a:bodyPr>
          <a:lstStyle/>
          <a:p>
            <a:pPr marL="1655763" indent="-1655763">
              <a:buNone/>
            </a:pPr>
            <a:r>
              <a:rPr lang="en-US" sz="2800" b="1" dirty="0" smtClean="0">
                <a:latin typeface="Papyrus"/>
                <a:cs typeface="Papyrus"/>
              </a:rPr>
              <a:t>Example D:</a:t>
            </a:r>
          </a:p>
          <a:p>
            <a:pPr marL="1655763" indent="-1198563">
              <a:buNone/>
            </a:pPr>
            <a:r>
              <a:rPr lang="en-US" sz="2800" b="1" dirty="0" smtClean="0">
                <a:cs typeface="Papyrus"/>
              </a:rPr>
              <a:t>Text messages between you and a friend </a:t>
            </a:r>
          </a:p>
          <a:p>
            <a:pPr marL="457200" indent="0">
              <a:buNone/>
            </a:pPr>
            <a:r>
              <a:rPr lang="en-US" dirty="0" smtClean="0">
                <a:cs typeface="Papyrus"/>
              </a:rPr>
              <a:t>A text message between you and a friend regarding any </a:t>
            </a:r>
            <a:r>
              <a:rPr lang="en-US" b="1" dirty="0" smtClean="0">
                <a:cs typeface="Papyrus"/>
              </a:rPr>
              <a:t>public business </a:t>
            </a:r>
            <a:r>
              <a:rPr lang="en-US" dirty="0" smtClean="0">
                <a:cs typeface="Papyrus"/>
              </a:rPr>
              <a:t>would be considered a public record and, therefore, must be retained in case there is a public records request for it. Part </a:t>
            </a:r>
            <a:r>
              <a:rPr lang="en-US" dirty="0">
                <a:cs typeface="Papyrus"/>
              </a:rPr>
              <a:t>of </a:t>
            </a:r>
            <a:r>
              <a:rPr lang="en-US" dirty="0" smtClean="0">
                <a:cs typeface="Papyrus"/>
              </a:rPr>
              <a:t>the text in this example is </a:t>
            </a:r>
            <a:r>
              <a:rPr lang="en-US" dirty="0">
                <a:cs typeface="Papyrus"/>
              </a:rPr>
              <a:t>a public record (first sentence) and should be preserved. You can cut out the private part of the message if ultimately you turn over this communication.</a:t>
            </a:r>
          </a:p>
          <a:p>
            <a:pPr marL="457200" indent="0" algn="just">
              <a:buNone/>
            </a:pPr>
            <a:endParaRPr lang="en-US" dirty="0"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3323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Topics: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14596" y="2005182"/>
            <a:ext cx="7730674" cy="4158993"/>
          </a:xfrm>
        </p:spPr>
        <p:txBody>
          <a:bodyPr/>
          <a:lstStyle/>
          <a:p>
            <a:pPr marL="1655763" indent="-1655763">
              <a:buNone/>
            </a:pPr>
            <a:r>
              <a:rPr lang="en-US" sz="2800" b="1" dirty="0" smtClean="0">
                <a:latin typeface="Papyrus"/>
                <a:cs typeface="Papyrus"/>
              </a:rPr>
              <a:t>Example E:</a:t>
            </a:r>
          </a:p>
          <a:p>
            <a:pPr marL="1198563" indent="-741363">
              <a:buNone/>
            </a:pPr>
            <a:r>
              <a:rPr lang="en-US" sz="2800" b="1" dirty="0" smtClean="0">
                <a:cs typeface="Papyrus"/>
              </a:rPr>
              <a:t>	Text message between you and a member of the </a:t>
            </a:r>
            <a:r>
              <a:rPr lang="en-US" sz="2800" b="1" dirty="0">
                <a:cs typeface="Papyrus"/>
              </a:rPr>
              <a:t>P</a:t>
            </a:r>
            <a:r>
              <a:rPr lang="en-US" sz="2800" b="1" dirty="0" smtClean="0">
                <a:cs typeface="Papyrus"/>
              </a:rPr>
              <a:t>lanning Department regarding an upcoming issue for a meeting.</a:t>
            </a:r>
          </a:p>
          <a:p>
            <a:pPr marL="457200" indent="0" algn="just">
              <a:buNone/>
            </a:pPr>
            <a:r>
              <a:rPr lang="en-US" dirty="0" smtClean="0">
                <a:cs typeface="Papyrus"/>
              </a:rPr>
              <a:t> This is a public record. Retain it.</a:t>
            </a:r>
            <a:endParaRPr lang="en-US" dirty="0"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56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36877" y="244158"/>
            <a:ext cx="8323610" cy="6137432"/>
            <a:chOff x="436877" y="244158"/>
            <a:chExt cx="8323610" cy="6137432"/>
          </a:xfrm>
        </p:grpSpPr>
        <p:pic>
          <p:nvPicPr>
            <p:cNvPr id="17" name="Picture 16" descr="rbm2_25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464" y="1993921"/>
              <a:ext cx="2853023" cy="3313287"/>
            </a:xfrm>
            <a:prstGeom prst="rect">
              <a:avLst/>
            </a:prstGeom>
          </p:spPr>
        </p:pic>
        <p:pic>
          <p:nvPicPr>
            <p:cNvPr id="18" name="Picture 17" descr="rbm2_55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298" y="3194250"/>
              <a:ext cx="3084679" cy="317307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007143" y="2725861"/>
              <a:ext cx="26266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 have a private cell phone not paid for by the city in any way.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93396" y="5106403"/>
              <a:ext cx="17144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My cell phone is paid for with a stipend from the city.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36877" y="1584008"/>
              <a:ext cx="3020669" cy="3276709"/>
              <a:chOff x="436877" y="1584008"/>
              <a:chExt cx="3020669" cy="3276709"/>
            </a:xfrm>
          </p:grpSpPr>
          <p:pic>
            <p:nvPicPr>
              <p:cNvPr id="20" name="Picture 19" descr="skd181913sdc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877" y="1584008"/>
                <a:ext cx="3020669" cy="3276709"/>
              </a:xfrm>
              <a:prstGeom prst="rect">
                <a:avLst/>
              </a:prstGeom>
            </p:spPr>
          </p:pic>
          <p:sp useBgFill="1">
            <p:nvSpPr>
              <p:cNvPr id="7" name="TextBox 6"/>
              <p:cNvSpPr txBox="1"/>
              <p:nvPr/>
            </p:nvSpPr>
            <p:spPr>
              <a:xfrm rot="896248">
                <a:off x="543795" y="2502875"/>
                <a:ext cx="1816407" cy="671743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FFFF"/>
                    </a:solidFill>
                  </a:rPr>
                  <a:t>I have a city issued phone.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900113" y="244158"/>
              <a:ext cx="7345362" cy="1339850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 dirty="0" smtClean="0"/>
                <a:t>Test:</a:t>
              </a:r>
              <a:r>
                <a:rPr lang="en-US" sz="3600" dirty="0" smtClean="0"/>
                <a:t> Which of these people must keep their text messages discussing public business?</a:t>
              </a:r>
              <a:endParaRPr lang="en-US" sz="3600" dirty="0"/>
            </a:p>
          </p:txBody>
        </p:sp>
        <p:sp>
          <p:nvSpPr>
            <p:cNvPr id="23" name="10-Point Star 22"/>
            <p:cNvSpPr/>
            <p:nvPr/>
          </p:nvSpPr>
          <p:spPr>
            <a:xfrm>
              <a:off x="536774" y="2140833"/>
              <a:ext cx="313957" cy="356226"/>
            </a:xfrm>
            <a:prstGeom prst="star10">
              <a:avLst/>
            </a:prstGeom>
            <a:solidFill>
              <a:srgbClr val="0000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10-Point Star 25"/>
            <p:cNvSpPr/>
            <p:nvPr/>
          </p:nvSpPr>
          <p:spPr>
            <a:xfrm>
              <a:off x="5907464" y="6025364"/>
              <a:ext cx="313957" cy="356226"/>
            </a:xfrm>
            <a:prstGeom prst="star10">
              <a:avLst/>
            </a:prstGeom>
            <a:solidFill>
              <a:srgbClr val="0000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10-Point Star 26"/>
            <p:cNvSpPr/>
            <p:nvPr/>
          </p:nvSpPr>
          <p:spPr>
            <a:xfrm>
              <a:off x="8423937" y="3471078"/>
              <a:ext cx="313957" cy="356226"/>
            </a:xfrm>
            <a:prstGeom prst="star10">
              <a:avLst/>
            </a:prstGeom>
            <a:solidFill>
              <a:srgbClr val="0000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0722" y="2098026"/>
              <a:ext cx="362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92150" y="3443701"/>
              <a:ext cx="362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15683" y="5997989"/>
              <a:ext cx="362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981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084239" y="2607488"/>
            <a:ext cx="2708420" cy="3342651"/>
            <a:chOff x="6093006" y="1993921"/>
            <a:chExt cx="2853023" cy="3313287"/>
          </a:xfrm>
        </p:grpSpPr>
        <p:pic>
          <p:nvPicPr>
            <p:cNvPr id="3" name="Picture 2" descr="rbm2_25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006" y="1993921"/>
              <a:ext cx="2853023" cy="331328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202570" y="2725861"/>
              <a:ext cx="2626677" cy="954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I have a private cell phone not paid for by the city in any way.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 descr="rbm2_5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94" y="3245048"/>
            <a:ext cx="3156568" cy="3122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8217" y="5165966"/>
            <a:ext cx="1706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My cell phone is paid for with a stipend from the city.</a:t>
            </a:r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6877" y="2607489"/>
            <a:ext cx="2831131" cy="2971659"/>
            <a:chOff x="436877" y="3104881"/>
            <a:chExt cx="2280929" cy="2474267"/>
          </a:xfrm>
        </p:grpSpPr>
        <p:pic>
          <p:nvPicPr>
            <p:cNvPr id="15" name="Picture 14" descr="skd181913sdc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77" y="3104881"/>
              <a:ext cx="2280929" cy="2474267"/>
            </a:xfrm>
            <a:prstGeom prst="rect">
              <a:avLst/>
            </a:prstGeom>
          </p:spPr>
        </p:pic>
        <p:sp useBgFill="1">
          <p:nvSpPr>
            <p:cNvPr id="16" name="TextBox 15"/>
            <p:cNvSpPr txBox="1"/>
            <p:nvPr/>
          </p:nvSpPr>
          <p:spPr>
            <a:xfrm rot="896248">
              <a:off x="529799" y="3850188"/>
              <a:ext cx="1365689" cy="4868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I have a city issued phone.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Answer:</a:t>
            </a:r>
          </a:p>
          <a:p>
            <a:r>
              <a:rPr lang="en-US" sz="2800" dirty="0" smtClean="0"/>
              <a:t>All of them! It doesn’t matter who pays for the phone.  Any text messages regarding public business must be kept as public records.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33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14596" y="2005182"/>
            <a:ext cx="7730674" cy="4158993"/>
          </a:xfrm>
        </p:spPr>
        <p:txBody>
          <a:bodyPr>
            <a:normAutofit lnSpcReduction="10000"/>
          </a:bodyPr>
          <a:lstStyle/>
          <a:p>
            <a:pPr marL="1655763" indent="-1655763">
              <a:buNone/>
            </a:pPr>
            <a:r>
              <a:rPr lang="en-US" sz="2800" b="1" dirty="0" smtClean="0">
                <a:latin typeface="Papyrus"/>
                <a:cs typeface="Papyrus"/>
              </a:rPr>
              <a:t>SAME principle:</a:t>
            </a:r>
          </a:p>
          <a:p>
            <a:pPr marL="1198563" indent="-741363">
              <a:buNone/>
            </a:pPr>
            <a:r>
              <a:rPr lang="en-US" sz="2800" b="1" dirty="0" smtClean="0">
                <a:cs typeface="Papyrus"/>
              </a:rPr>
              <a:t>Facebook post discussing a public issue.</a:t>
            </a:r>
          </a:p>
          <a:p>
            <a:pPr marL="457200" indent="0" algn="just">
              <a:buNone/>
            </a:pPr>
            <a:r>
              <a:rPr lang="en-US" dirty="0" smtClean="0">
                <a:cs typeface="Papyrus"/>
              </a:rPr>
              <a:t>You post on your Facebook page a statement on how you feel about a certain budget issue (“I think pension benefits should be increased”); many citizens comment on your “wall” and give you their opinions. </a:t>
            </a:r>
          </a:p>
          <a:p>
            <a:pPr marL="457200" indent="0" algn="just">
              <a:buNone/>
            </a:pPr>
            <a:r>
              <a:rPr lang="en-US" sz="3000" b="1" dirty="0" smtClean="0">
                <a:cs typeface="Papyrus"/>
              </a:rPr>
              <a:t>This is a public record. </a:t>
            </a:r>
            <a:r>
              <a:rPr lang="en-US" dirty="0" smtClean="0">
                <a:cs typeface="Papyrus"/>
              </a:rPr>
              <a:t>Perhaps Facebook will always retain it, but you can’t be sure. Copy the info to an email to your </a:t>
            </a:r>
            <a:r>
              <a:rPr lang="en-US" dirty="0" err="1" smtClean="0">
                <a:cs typeface="Papyrus"/>
              </a:rPr>
              <a:t>coj</a:t>
            </a:r>
            <a:r>
              <a:rPr lang="en-US" dirty="0" smtClean="0">
                <a:cs typeface="Papyrus"/>
              </a:rPr>
              <a:t> email and it will be preserved.</a:t>
            </a:r>
            <a:endParaRPr lang="en-US" dirty="0">
              <a:cs typeface="Papyru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34" y="244158"/>
            <a:ext cx="1941758" cy="133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4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do you “retain” the text messages that are public records?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77880"/>
            <a:ext cx="7345363" cy="43876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Some people may prefer to just not use text messages for public business. But if you do, and have sent or received a text message that is on </a:t>
            </a:r>
            <a:r>
              <a:rPr lang="en-US" b="1" dirty="0" smtClean="0"/>
              <a:t>public business</a:t>
            </a:r>
            <a:r>
              <a:rPr lang="en-US" dirty="0" smtClean="0"/>
              <a:t>, it needs to be retained in case a citizen requests a copy of it.</a:t>
            </a:r>
          </a:p>
          <a:p>
            <a:pPr marL="0" indent="0">
              <a:buNone/>
            </a:pPr>
            <a:r>
              <a:rPr lang="en-US" dirty="0" smtClean="0"/>
              <a:t>How do you do this? BACK UP TO COJ EMAIL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Check to see if your phone keeps all text messages indefinitely on your phone. (You can export all of them to a </a:t>
            </a:r>
            <a:r>
              <a:rPr lang="en-US" dirty="0" err="1" smtClean="0"/>
              <a:t>coj</a:t>
            </a:r>
            <a:r>
              <a:rPr lang="en-US" dirty="0" smtClean="0"/>
              <a:t> email for long term retention.)</a:t>
            </a:r>
          </a:p>
          <a:p>
            <a:pPr marL="457200" indent="-457200">
              <a:buAutoNum type="arabicPeriod"/>
            </a:pPr>
            <a:r>
              <a:rPr lang="en-US" dirty="0" smtClean="0"/>
              <a:t>You can send a copy of the text by email to your  </a:t>
            </a:r>
            <a:r>
              <a:rPr lang="en-US" dirty="0" err="1" smtClean="0"/>
              <a:t>coj</a:t>
            </a:r>
            <a:r>
              <a:rPr lang="en-US" dirty="0" smtClean="0"/>
              <a:t> email</a:t>
            </a:r>
          </a:p>
          <a:p>
            <a:pPr marL="0" indent="0">
              <a:buNone/>
            </a:pPr>
            <a:r>
              <a:rPr lang="en-US" dirty="0" smtClean="0"/>
              <a:t>IT Dept. can help you with this.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3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Government in the Sunshine Review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Public Records Review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Special Topics: </a:t>
            </a:r>
          </a:p>
          <a:p>
            <a:pPr marL="350838" lvl="1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Text Messages</a:t>
            </a:r>
            <a:r>
              <a:rPr lang="en-US" sz="3600" dirty="0" smtClean="0"/>
              <a:t> and Facebook</a:t>
            </a:r>
          </a:p>
        </p:txBody>
      </p:sp>
    </p:spTree>
    <p:extLst>
      <p:ext uri="{BB962C8B-B14F-4D97-AF65-F5344CB8AC3E}">
        <p14:creationId xmlns:p14="http://schemas.microsoft.com/office/powerpoint/2010/main" val="15355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080" y="413799"/>
            <a:ext cx="7577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3"/>
                </a:solidFill>
              </a:rPr>
              <a:t>Congratulations!</a:t>
            </a:r>
            <a:endParaRPr lang="en-US" sz="7200" b="1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81" y="2810976"/>
            <a:ext cx="83341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You have completed the </a:t>
            </a:r>
            <a:r>
              <a:rPr lang="en-US" sz="2800" dirty="0" smtClean="0"/>
              <a:t>2013 </a:t>
            </a:r>
            <a:r>
              <a:rPr lang="en-US" sz="2800" dirty="0" smtClean="0"/>
              <a:t>Sunshine training. The citizens of Jacksonville thank you!</a:t>
            </a:r>
          </a:p>
          <a:p>
            <a:pPr algn="ctr"/>
            <a:endParaRPr lang="en-US" sz="3200" dirty="0" smtClean="0"/>
          </a:p>
          <a:p>
            <a:pPr algn="ctr"/>
            <a:endParaRPr lang="en-US" sz="2800" dirty="0"/>
          </a:p>
          <a:p>
            <a:pPr algn="ctr"/>
            <a:r>
              <a:rPr lang="en-US" sz="2400" dirty="0" smtClean="0"/>
              <a:t>Print out your Attestation Form on the next page.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30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sz="5400" b="1" dirty="0" smtClean="0"/>
              <a:t>Compliance Attestation</a:t>
            </a:r>
            <a:br>
              <a:rPr lang="en-US" sz="5400" b="1" dirty="0" smtClean="0"/>
            </a:br>
            <a:r>
              <a:rPr lang="en-US" sz="4000" b="1" dirty="0" smtClean="0"/>
              <a:t>Sunshine </a:t>
            </a:r>
            <a:r>
              <a:rPr lang="en-US" sz="4000" b="1" smtClean="0"/>
              <a:t>Training </a:t>
            </a:r>
            <a:r>
              <a:rPr lang="en-US" sz="4000" b="1" smtClean="0"/>
              <a:t>2013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769" y="1769346"/>
            <a:ext cx="8405487" cy="251133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800" dirty="0" smtClean="0"/>
              <a:t>I attest that I have studied the materials in this </a:t>
            </a:r>
            <a:r>
              <a:rPr lang="en-US" sz="2800" dirty="0" err="1" smtClean="0"/>
              <a:t>Powerpoint</a:t>
            </a:r>
            <a:r>
              <a:rPr lang="en-US" sz="2800" dirty="0" smtClean="0"/>
              <a:t> training module. (Please print this one page out, sign, and send to your city contact.) You have now completed your annual Government </a:t>
            </a:r>
            <a:r>
              <a:rPr lang="en-US" sz="2800" dirty="0"/>
              <a:t>in the Sunshine and Public Records law </a:t>
            </a:r>
            <a:r>
              <a:rPr lang="en-US" sz="2800" dirty="0" smtClean="0"/>
              <a:t>training. </a:t>
            </a:r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64345" y="4280676"/>
            <a:ext cx="388165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Print and Sign Name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64344" y="5233790"/>
            <a:ext cx="388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768531" y="5036932"/>
            <a:ext cx="38816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68531" y="5988392"/>
            <a:ext cx="38816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5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Sunshine Law: Review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35" y="2133600"/>
            <a:ext cx="4179199" cy="341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1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30" y="1811045"/>
            <a:ext cx="7970663" cy="4828644"/>
          </a:xfrm>
        </p:spPr>
        <p:txBody>
          <a:bodyPr>
            <a:normAutofit/>
          </a:bodyPr>
          <a:lstStyle/>
          <a:p>
            <a:pPr marL="3175" indent="0" algn="ctr">
              <a:buNone/>
            </a:pPr>
            <a:r>
              <a:rPr lang="en-US" b="1" dirty="0" smtClean="0">
                <a:sym typeface="Wingdings" charset="0"/>
              </a:rPr>
              <a:t>THREE THINGS TO REMEMBER</a:t>
            </a:r>
            <a:r>
              <a:rPr lang="en-US" b="1" dirty="0" smtClean="0">
                <a:sym typeface="Wingdings" charset="0"/>
              </a:rPr>
              <a:t>:</a:t>
            </a:r>
          </a:p>
          <a:p>
            <a:pPr marL="3175" indent="0" algn="ctr">
              <a:buNone/>
            </a:pPr>
            <a:endParaRPr lang="en-US" sz="500" b="1" dirty="0" smtClean="0">
              <a:sym typeface="Wingdings" charset="0"/>
            </a:endParaRPr>
          </a:p>
          <a:p>
            <a:pPr marL="460375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 smtClean="0">
                <a:sym typeface="Wingdings" charset="0"/>
              </a:rPr>
              <a:t>ALL Meetings </a:t>
            </a:r>
            <a:r>
              <a:rPr lang="en-US" sz="2000" b="1" dirty="0" smtClean="0">
                <a:sym typeface="Wingdings" charset="0"/>
              </a:rPr>
              <a:t>have to </a:t>
            </a:r>
            <a:r>
              <a:rPr lang="en-US" sz="2000" b="1" dirty="0">
                <a:sym typeface="Wingdings" charset="0"/>
              </a:rPr>
              <a:t>be </a:t>
            </a:r>
            <a:r>
              <a:rPr lang="en-US" sz="2000" b="1" u="sng" dirty="0">
                <a:solidFill>
                  <a:srgbClr val="FF0000"/>
                </a:solidFill>
                <a:sym typeface="Wingdings" charset="0"/>
              </a:rPr>
              <a:t>open</a:t>
            </a:r>
            <a:r>
              <a:rPr lang="en-US" sz="2000" b="1" dirty="0">
                <a:sym typeface="Wingdings" charset="0"/>
              </a:rPr>
              <a:t> </a:t>
            </a:r>
            <a:r>
              <a:rPr lang="en-US" sz="2000" b="1" dirty="0" smtClean="0">
                <a:sym typeface="Wingdings" charset="0"/>
              </a:rPr>
              <a:t>and </a:t>
            </a:r>
            <a:r>
              <a:rPr lang="en-US" sz="2000" b="1" u="sng" dirty="0">
                <a:solidFill>
                  <a:srgbClr val="FF0000"/>
                </a:solidFill>
                <a:sym typeface="Wingdings" charset="0"/>
              </a:rPr>
              <a:t>accessible</a:t>
            </a:r>
            <a:r>
              <a:rPr lang="en-US" sz="2000" b="1" dirty="0">
                <a:sym typeface="Wingdings" charset="0"/>
              </a:rPr>
              <a:t> to the </a:t>
            </a:r>
            <a:r>
              <a:rPr lang="en-US" sz="2000" b="1" dirty="0" smtClean="0">
                <a:sym typeface="Wingdings" charset="0"/>
              </a:rPr>
              <a:t>public.</a:t>
            </a:r>
          </a:p>
          <a:p>
            <a:pPr marL="638175" indent="0">
              <a:spcBef>
                <a:spcPts val="600"/>
              </a:spcBef>
              <a:buNone/>
            </a:pPr>
            <a:r>
              <a:rPr lang="en-US" sz="2000" dirty="0" smtClean="0">
                <a:sym typeface="Wingdings" charset="0"/>
              </a:rPr>
              <a:t>Meet at City Hall or other “public location</a:t>
            </a:r>
            <a:r>
              <a:rPr lang="en-US" sz="2000" dirty="0" smtClean="0">
                <a:sym typeface="Wingdings" charset="0"/>
              </a:rPr>
              <a:t>”. </a:t>
            </a:r>
            <a:endParaRPr lang="en-US" sz="2000" dirty="0" smtClean="0">
              <a:sym typeface="Wingdings" charset="0"/>
            </a:endParaRPr>
          </a:p>
          <a:p>
            <a:pPr marL="460375" indent="-457200">
              <a:spcBef>
                <a:spcPts val="600"/>
              </a:spcBef>
              <a:buFont typeface="+mj-lt"/>
              <a:buAutoNum type="arabicPeriod" startAt="2"/>
            </a:pPr>
            <a:r>
              <a:rPr lang="en-US" sz="2000" b="1" dirty="0" smtClean="0">
                <a:sym typeface="Wingdings" charset="0"/>
              </a:rPr>
              <a:t>Reasonable </a:t>
            </a:r>
            <a:r>
              <a:rPr lang="en-US" sz="2000" b="1" dirty="0">
                <a:sym typeface="Wingdings" charset="0"/>
              </a:rPr>
              <a:t>advance notice of the </a:t>
            </a:r>
            <a:r>
              <a:rPr lang="en-US" sz="2000" b="1" dirty="0" smtClean="0">
                <a:sym typeface="Wingdings" charset="0"/>
              </a:rPr>
              <a:t>meeting</a:t>
            </a:r>
            <a:r>
              <a:rPr lang="en-US" sz="2000" b="1" dirty="0" smtClean="0">
                <a:sym typeface="Wingdings" charset="0"/>
              </a:rPr>
              <a:t>. (done by staff)</a:t>
            </a:r>
            <a:endParaRPr lang="en-US" sz="2000" dirty="0" smtClean="0">
              <a:sym typeface="Wingdings" charset="0"/>
            </a:endParaRPr>
          </a:p>
          <a:p>
            <a:pPr marL="638175" indent="0">
              <a:spcBef>
                <a:spcPts val="600"/>
              </a:spcBef>
              <a:buNone/>
            </a:pPr>
            <a:r>
              <a:rPr lang="en-US" sz="2000" dirty="0" smtClean="0">
                <a:sym typeface="Wingdings" charset="0"/>
              </a:rPr>
              <a:t>Should </a:t>
            </a:r>
            <a:r>
              <a:rPr lang="en-US" sz="2000" dirty="0">
                <a:sym typeface="Wingdings" charset="0"/>
              </a:rPr>
              <a:t>be more than 24 hours notice, more time may be </a:t>
            </a:r>
            <a:r>
              <a:rPr lang="en-US" sz="2000" dirty="0" smtClean="0">
                <a:sym typeface="Wingdings" charset="0"/>
              </a:rPr>
              <a:t>required </a:t>
            </a:r>
            <a:r>
              <a:rPr lang="en-US" sz="2000" dirty="0">
                <a:sym typeface="Wingdings" charset="0"/>
              </a:rPr>
              <a:t>depending on matter being discussed; if less than 24 </a:t>
            </a:r>
            <a:r>
              <a:rPr lang="en-US" sz="2000" dirty="0" smtClean="0">
                <a:sym typeface="Wingdings" charset="0"/>
              </a:rPr>
              <a:t>hours </a:t>
            </a:r>
            <a:r>
              <a:rPr lang="en-US" sz="2000" dirty="0">
                <a:sym typeface="Wingdings" charset="0"/>
              </a:rPr>
              <a:t>notice, it must be an </a:t>
            </a:r>
            <a:r>
              <a:rPr lang="en-US" sz="2000" dirty="0" smtClean="0">
                <a:sym typeface="Wingdings" charset="0"/>
              </a:rPr>
              <a:t>emergency.</a:t>
            </a:r>
          </a:p>
          <a:p>
            <a:pPr marL="460375" indent="-457200">
              <a:spcBef>
                <a:spcPts val="600"/>
              </a:spcBef>
              <a:buFont typeface="+mj-lt"/>
              <a:buAutoNum type="arabicPeriod" startAt="3"/>
            </a:pPr>
            <a:r>
              <a:rPr lang="en-US" sz="2000" b="1" dirty="0" smtClean="0">
                <a:sym typeface="Wingdings" charset="0"/>
              </a:rPr>
              <a:t>Written </a:t>
            </a:r>
            <a:r>
              <a:rPr lang="en-US" sz="2000" b="1" u="sng" dirty="0">
                <a:solidFill>
                  <a:srgbClr val="FF0000"/>
                </a:solidFill>
                <a:sym typeface="Wingdings" charset="0"/>
              </a:rPr>
              <a:t>minutes</a:t>
            </a:r>
            <a:r>
              <a:rPr lang="en-US" sz="2000" b="1" dirty="0">
                <a:solidFill>
                  <a:srgbClr val="FF0000"/>
                </a:solidFill>
                <a:sym typeface="Wingdings" charset="0"/>
              </a:rPr>
              <a:t> </a:t>
            </a:r>
            <a:r>
              <a:rPr lang="en-US" sz="2000" b="1" dirty="0">
                <a:sym typeface="Wingdings" charset="0"/>
              </a:rPr>
              <a:t>of the </a:t>
            </a:r>
            <a:r>
              <a:rPr lang="en-US" sz="2000" b="1" dirty="0" smtClean="0">
                <a:sym typeface="Wingdings" charset="0"/>
              </a:rPr>
              <a:t>meeting</a:t>
            </a:r>
            <a:r>
              <a:rPr lang="en-US" sz="2000" b="1" dirty="0" smtClean="0">
                <a:sym typeface="Wingdings" charset="0"/>
              </a:rPr>
              <a:t>. (done by staff)</a:t>
            </a:r>
            <a:endParaRPr lang="en-US" sz="2000" b="1" dirty="0" smtClean="0">
              <a:sym typeface="Wingdings" charset="0"/>
            </a:endParaRPr>
          </a:p>
          <a:p>
            <a:pPr marL="638175" indent="0">
              <a:spcBef>
                <a:spcPts val="600"/>
              </a:spcBef>
              <a:buNone/>
            </a:pPr>
            <a:r>
              <a:rPr lang="en-US" sz="2000" dirty="0" smtClean="0">
                <a:sym typeface="Wingdings" charset="0"/>
              </a:rPr>
              <a:t>At a minimum, include brief notes reflecting events of meeting and who was there. Tape recording with written summary of events is good practice.</a:t>
            </a:r>
            <a:endParaRPr lang="en-US" sz="2000" dirty="0">
              <a:sym typeface="Wingdings" charset="0"/>
            </a:endParaRPr>
          </a:p>
          <a:p>
            <a:pPr marL="400050" lvl="1" indent="-242888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03" y="244158"/>
            <a:ext cx="1913923" cy="144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52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88783"/>
            <a:ext cx="7345363" cy="4376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If 2 or more of your Board members need to meet to talk; then a meeting has to be officially set up and noticed by your city contact person.</a:t>
            </a:r>
          </a:p>
          <a:p>
            <a:pPr marL="0" indent="0">
              <a:buNone/>
            </a:pPr>
            <a:r>
              <a:rPr lang="en-US" dirty="0" smtClean="0"/>
              <a:t>Do not call/ text/ email each other on city related business. All discussions have to happen in an open noticed meeting!</a:t>
            </a:r>
          </a:p>
          <a:p>
            <a:pPr marL="0" indent="0">
              <a:buNone/>
            </a:pPr>
            <a:r>
              <a:rPr lang="en-US" dirty="0" smtClean="0"/>
              <a:t>All sub-committees are under the same rules. Anytime 2 or more of your Board members meet; notice the meeting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961" y="244158"/>
            <a:ext cx="19145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3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Sunshine in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956" y="1856220"/>
            <a:ext cx="7990243" cy="4465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latin typeface="Papyrus"/>
                <a:cs typeface="Papyrus"/>
              </a:rPr>
              <a:t>Note:</a:t>
            </a:r>
          </a:p>
          <a:p>
            <a:pPr marL="350838" lvl="1" indent="0">
              <a:buNone/>
            </a:pPr>
            <a:r>
              <a:rPr lang="en-US" dirty="0" smtClean="0">
                <a:cs typeface="Papyrus"/>
              </a:rPr>
              <a:t>You cannot have a person (assistant, lobbyist, friend) be a “go between” to build a consensus on issues. (Sending a person to Board Member A—to say what Board member B is thinking about an issue.) </a:t>
            </a:r>
          </a:p>
          <a:p>
            <a:pPr marL="350838" lvl="1" indent="0">
              <a:buNone/>
            </a:pPr>
            <a:r>
              <a:rPr lang="en-US" b="1" dirty="0" smtClean="0">
                <a:cs typeface="Papyrus"/>
              </a:rPr>
              <a:t>Whispering at noticed meetings can be a violation</a:t>
            </a:r>
          </a:p>
          <a:p>
            <a:pPr marL="350838" lvl="1" indent="0">
              <a:buNone/>
            </a:pPr>
            <a:r>
              <a:rPr lang="en-US" dirty="0" smtClean="0">
                <a:cs typeface="Papyrus"/>
              </a:rPr>
              <a:t>Not only does it give the appearance of impropriety, but it can be considered an </a:t>
            </a:r>
            <a:r>
              <a:rPr lang="en-US" u="sng" dirty="0" smtClean="0">
                <a:cs typeface="Papyrus"/>
              </a:rPr>
              <a:t>unnoticed </a:t>
            </a:r>
            <a:r>
              <a:rPr lang="en-US" dirty="0" smtClean="0">
                <a:cs typeface="Papyrus"/>
              </a:rPr>
              <a:t>private meeting if you are found to be discussing public business</a:t>
            </a:r>
          </a:p>
          <a:p>
            <a:pPr marL="350838" lvl="1" indent="0">
              <a:buNone/>
            </a:pPr>
            <a:r>
              <a:rPr lang="en-US" dirty="0" smtClean="0">
                <a:cs typeface="Papyrus"/>
              </a:rPr>
              <a:t>After the meeting is </a:t>
            </a:r>
            <a:r>
              <a:rPr lang="en-US" b="1" dirty="0" smtClean="0">
                <a:cs typeface="Papyrus"/>
              </a:rPr>
              <a:t>adjourned</a:t>
            </a:r>
            <a:r>
              <a:rPr lang="en-US" dirty="0" smtClean="0">
                <a:cs typeface="Papyrus"/>
              </a:rPr>
              <a:t>; don’t talk about city business on your way out of the room/building.</a:t>
            </a:r>
          </a:p>
        </p:txBody>
      </p:sp>
    </p:spTree>
    <p:extLst>
      <p:ext uri="{BB962C8B-B14F-4D97-AF65-F5344CB8AC3E}">
        <p14:creationId xmlns:p14="http://schemas.microsoft.com/office/powerpoint/2010/main" val="1928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853" y="2682559"/>
            <a:ext cx="8305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504539"/>
                </a:solidFill>
              </a:rPr>
              <a:t>Moving on…</a:t>
            </a:r>
            <a:endParaRPr lang="en-US" sz="6000" dirty="0">
              <a:solidFill>
                <a:srgbClr val="5045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925" y="3301533"/>
            <a:ext cx="8175038" cy="316236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Papyrus"/>
                <a:cs typeface="Papyrus"/>
              </a:rPr>
              <a:t>You already know that the law requires…</a:t>
            </a:r>
          </a:p>
          <a:p>
            <a:pPr marL="620713"/>
            <a:r>
              <a:rPr lang="en-US" b="1" dirty="0" smtClean="0">
                <a:cs typeface="Papyrus"/>
              </a:rPr>
              <a:t>Every public official (that’s you!) to permit inspection and copying of public records</a:t>
            </a:r>
          </a:p>
          <a:p>
            <a:pPr marL="620713"/>
            <a:r>
              <a:rPr lang="en-US" b="1" dirty="0" smtClean="0">
                <a:cs typeface="Papyrus"/>
              </a:rPr>
              <a:t>Virtually every document made OR received in connection with public business is to be made available for inspection &amp; copying</a:t>
            </a:r>
            <a:endParaRPr lang="en-US" b="1" dirty="0">
              <a:cs typeface="Papyru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10" y="1704605"/>
            <a:ext cx="1944302" cy="145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8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2585</TotalTime>
  <Words>1762</Words>
  <Application>Microsoft Office PowerPoint</Application>
  <PresentationFormat>On-screen Show (4:3)</PresentationFormat>
  <Paragraphs>142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Capital</vt:lpstr>
      <vt:lpstr>TRAINING Government in the Sunshine &amp; Public Records  Carla Miller, Director Office of Ethics, Compliance and Oversight ecoethics@coj.net </vt:lpstr>
      <vt:lpstr>What you need to do:</vt:lpstr>
      <vt:lpstr>Training Overview</vt:lpstr>
      <vt:lpstr>Sunshine Law: Review</vt:lpstr>
      <vt:lpstr>PowerPoint Presentation</vt:lpstr>
      <vt:lpstr>PowerPoint Presentation</vt:lpstr>
      <vt:lpstr>Sunshine in Law</vt:lpstr>
      <vt:lpstr>PowerPoint Presentation</vt:lpstr>
      <vt:lpstr>Public Records</vt:lpstr>
      <vt:lpstr>Public Records</vt:lpstr>
      <vt:lpstr>Public Records</vt:lpstr>
      <vt:lpstr>For both the Sunshine &amp; the Public Records laws…</vt:lpstr>
      <vt:lpstr>Thought</vt:lpstr>
      <vt:lpstr>Special Topics:</vt:lpstr>
      <vt:lpstr>Texting (a cartoon from the Sun-Sentinel)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Texts Messages that are not Public Records</vt:lpstr>
      <vt:lpstr>Texts Messages that are not Public Records</vt:lpstr>
      <vt:lpstr>Texts Messages that are not Public Records</vt:lpstr>
      <vt:lpstr>Text Message Examples</vt:lpstr>
      <vt:lpstr>Special Topics:</vt:lpstr>
      <vt:lpstr>PowerPoint Presentation</vt:lpstr>
      <vt:lpstr>PowerPoint Presentation</vt:lpstr>
      <vt:lpstr>PowerPoint Presentation</vt:lpstr>
      <vt:lpstr>How do you “retain” the text messages that are public records?</vt:lpstr>
      <vt:lpstr>PowerPoint Presentation</vt:lpstr>
      <vt:lpstr>Compliance Attestation Sunshine Training 2013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Gov’t in the Sunshine &amp; Public Records</dc:title>
  <dc:creator>Damian Cook</dc:creator>
  <cp:lastModifiedBy>Miller, Carla</cp:lastModifiedBy>
  <cp:revision>87</cp:revision>
  <dcterms:created xsi:type="dcterms:W3CDTF">2012-06-11T15:27:13Z</dcterms:created>
  <dcterms:modified xsi:type="dcterms:W3CDTF">2013-08-15T14:51:41Z</dcterms:modified>
</cp:coreProperties>
</file>